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7" r:id="rId1"/>
  </p:sldMasterIdLst>
  <p:sldIdLst>
    <p:sldId id="256" r:id="rId2"/>
    <p:sldId id="258" r:id="rId3"/>
    <p:sldId id="257" r:id="rId4"/>
    <p:sldId id="259" r:id="rId5"/>
    <p:sldId id="260" r:id="rId6"/>
    <p:sldId id="261" r:id="rId7"/>
    <p:sldId id="262" r:id="rId8"/>
    <p:sldId id="267" r:id="rId9"/>
    <p:sldId id="268" r:id="rId10"/>
    <p:sldId id="269" r:id="rId11"/>
    <p:sldId id="270" r:id="rId12"/>
    <p:sldId id="266" r:id="rId13"/>
    <p:sldId id="263" r:id="rId14"/>
    <p:sldId id="264" r:id="rId15"/>
    <p:sldId id="26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0305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232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1593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2284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4070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1500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3335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3865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5216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9493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0303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9756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553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B61BEF0D-F0BB-DE4B-95CE-6DB70DBA9567}" type="datetimeFigureOut">
              <a:rPr lang="en-US" smtClean="0"/>
              <a:pPr/>
              <a:t>12/7/2020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5535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B61BEF0D-F0BB-DE4B-95CE-6DB70DBA9567}" type="datetimeFigureOut">
              <a:rPr lang="en-US" smtClean="0"/>
              <a:pPr/>
              <a:t>12/7/2020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1520124"/>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32230" y="551938"/>
            <a:ext cx="10310128" cy="3080386"/>
          </a:xfrm>
        </p:spPr>
        <p:txBody>
          <a:bodyPr>
            <a:normAutofit/>
          </a:bodyPr>
          <a:lstStyle/>
          <a:p>
            <a:pPr algn="ctr"/>
            <a:r>
              <a:rPr lang="lt-LT" sz="4000" b="1" dirty="0"/>
              <a:t>INŽINERIJOS KŪRYBINIS / PROJEKTINIS / </a:t>
            </a:r>
            <a:r>
              <a:rPr lang="lt-LT" sz="4000" b="1" dirty="0" smtClean="0"/>
              <a:t>TIRIAMASIS </a:t>
            </a:r>
            <a:r>
              <a:rPr lang="lt-LT" sz="4000" b="1" dirty="0"/>
              <a:t>DARBAS</a:t>
            </a:r>
            <a:r>
              <a:rPr lang="en-US" sz="4000" dirty="0"/>
              <a:t/>
            </a:r>
            <a:br>
              <a:rPr lang="en-US" sz="4000" dirty="0"/>
            </a:br>
            <a:r>
              <a:rPr lang="lt-LT" dirty="0" smtClean="0">
                <a:latin typeface="Arial" panose="020B0604020202020204" pitchFamily="34" charset="0"/>
                <a:cs typeface="Arial" panose="020B0604020202020204" pitchFamily="34" charset="0"/>
              </a:rPr>
              <a:t> </a:t>
            </a:r>
            <a:r>
              <a:rPr lang="lt-LT" b="1" dirty="0" smtClean="0">
                <a:latin typeface="Arial" panose="020B0604020202020204" pitchFamily="34" charset="0"/>
                <a:cs typeface="Arial" panose="020B0604020202020204" pitchFamily="34" charset="0"/>
              </a:rPr>
              <a:t>„Ekologiškas namas</a:t>
            </a:r>
            <a:r>
              <a:rPr lang="en-US" b="1" dirty="0" smtClean="0">
                <a:latin typeface="Arial" panose="020B0604020202020204" pitchFamily="34" charset="0"/>
                <a:cs typeface="Arial" panose="020B0604020202020204" pitchFamily="34" charset="0"/>
              </a:rPr>
              <a:t> </a:t>
            </a:r>
            <a:r>
              <a:rPr lang="lt-LT"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9308756" y="5012157"/>
            <a:ext cx="2883243" cy="1845843"/>
          </a:xfrm>
        </p:spPr>
        <p:txBody>
          <a:bodyPr>
            <a:normAutofit/>
          </a:bodyPr>
          <a:lstStyle/>
          <a:p>
            <a:r>
              <a:rPr lang="lt-LT" dirty="0" smtClean="0"/>
              <a:t>KTU Inžinerijos licėjaus</a:t>
            </a:r>
          </a:p>
          <a:p>
            <a:r>
              <a:rPr lang="lt-LT" dirty="0" smtClean="0"/>
              <a:t>III kalsės mokinių</a:t>
            </a:r>
          </a:p>
          <a:p>
            <a:r>
              <a:rPr lang="lt-LT" dirty="0" smtClean="0"/>
              <a:t>Vytenio Kriščiūno</a:t>
            </a:r>
          </a:p>
          <a:p>
            <a:r>
              <a:rPr lang="lt-LT" dirty="0" smtClean="0"/>
              <a:t>Žygimanto Latkausko</a:t>
            </a:r>
          </a:p>
        </p:txBody>
      </p:sp>
    </p:spTree>
    <p:extLst>
      <p:ext uri="{BB962C8B-B14F-4D97-AF65-F5344CB8AC3E}">
        <p14:creationId xmlns:p14="http://schemas.microsoft.com/office/powerpoint/2010/main" val="584985335"/>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487" y="546042"/>
            <a:ext cx="10571998" cy="970450"/>
          </a:xfrm>
        </p:spPr>
        <p:txBody>
          <a:bodyPr/>
          <a:lstStyle/>
          <a:p>
            <a:pPr algn="ctr"/>
            <a:r>
              <a:rPr lang="lt-LT" sz="4800" dirty="0" smtClean="0">
                <a:latin typeface="Arial" panose="020B0604020202020204" pitchFamily="34" charset="0"/>
                <a:cs typeface="Arial" panose="020B0604020202020204" pitchFamily="34" charset="0"/>
              </a:rPr>
              <a:t>5. Vėjo jėgainė</a:t>
            </a:r>
            <a:endParaRPr lang="en-US" sz="4800" dirty="0">
              <a:latin typeface="Arial" panose="020B0604020202020204" pitchFamily="34" charset="0"/>
              <a:cs typeface="Arial" panose="020B0604020202020204" pitchFamily="34" charset="0"/>
            </a:endParaRPr>
          </a:p>
        </p:txBody>
      </p:sp>
      <p:sp>
        <p:nvSpPr>
          <p:cNvPr id="4" name="TextBox 3"/>
          <p:cNvSpPr txBox="1"/>
          <p:nvPr/>
        </p:nvSpPr>
        <p:spPr>
          <a:xfrm>
            <a:off x="226804" y="2134328"/>
            <a:ext cx="6988380" cy="2009303"/>
          </a:xfrm>
          <a:prstGeom prst="rect">
            <a:avLst/>
          </a:prstGeom>
          <a:noFill/>
        </p:spPr>
        <p:txBody>
          <a:bodyPr wrap="square" rtlCol="0">
            <a:spAutoFit/>
          </a:bodyPr>
          <a:lstStyle/>
          <a:p>
            <a:pPr algn="just"/>
            <a:r>
              <a:rPr lang="lt-LT" sz="2400" dirty="0" smtClean="0"/>
              <a:t>	</a:t>
            </a:r>
            <a:r>
              <a:rPr lang="lt-LT" sz="2400" dirty="0" smtClean="0">
                <a:latin typeface="Arial" panose="020B0604020202020204" pitchFamily="34" charset="0"/>
                <a:cs typeface="Arial" panose="020B0604020202020204" pitchFamily="34" charset="0"/>
              </a:rPr>
              <a:t>Energijos </a:t>
            </a:r>
            <a:r>
              <a:rPr lang="lt-LT" sz="2400" dirty="0">
                <a:latin typeface="Arial" panose="020B0604020202020204" pitchFamily="34" charset="0"/>
                <a:cs typeface="Arial" panose="020B0604020202020204" pitchFamily="34" charset="0"/>
              </a:rPr>
              <a:t>rūšies keitimo įtaisas, </a:t>
            </a:r>
            <a:r>
              <a:rPr lang="lt-LT" sz="2400" dirty="0" smtClean="0">
                <a:latin typeface="Arial" panose="020B0604020202020204" pitchFamily="34" charset="0"/>
                <a:cs typeface="Arial" panose="020B0604020202020204" pitchFamily="34" charset="0"/>
              </a:rPr>
              <a:t>generatorius, </a:t>
            </a:r>
            <a:r>
              <a:rPr lang="lt-LT" sz="2400" dirty="0">
                <a:latin typeface="Arial" panose="020B0604020202020204" pitchFamily="34" charset="0"/>
                <a:cs typeface="Arial" panose="020B0604020202020204" pitchFamily="34" charset="0"/>
              </a:rPr>
              <a:t>verčiantis </a:t>
            </a:r>
            <a:r>
              <a:rPr lang="lt-LT" sz="2400" dirty="0" smtClean="0">
                <a:latin typeface="Arial" panose="020B0604020202020204" pitchFamily="34" charset="0"/>
                <a:cs typeface="Arial" panose="020B0604020202020204" pitchFamily="34" charset="0"/>
              </a:rPr>
              <a:t>kinetinę vėjo energiją</a:t>
            </a:r>
            <a:r>
              <a:rPr lang="lt-LT" sz="2400" dirty="0">
                <a:latin typeface="Arial" panose="020B0604020202020204" pitchFamily="34" charset="0"/>
                <a:cs typeface="Arial" panose="020B0604020202020204" pitchFamily="34" charset="0"/>
              </a:rPr>
              <a:t> į </a:t>
            </a:r>
            <a:r>
              <a:rPr lang="lt-LT" sz="2400" dirty="0" smtClean="0">
                <a:latin typeface="Arial" panose="020B0604020202020204" pitchFamily="34" charset="0"/>
                <a:cs typeface="Arial" panose="020B0604020202020204" pitchFamily="34" charset="0"/>
              </a:rPr>
              <a:t>elektros energiją. Vėjo teikiama kinetinė energija panaudojama kaip </a:t>
            </a:r>
            <a:r>
              <a:rPr lang="lt-LT" sz="2400" dirty="0">
                <a:latin typeface="Arial" panose="020B0604020202020204" pitchFamily="34" charset="0"/>
                <a:cs typeface="Arial" panose="020B0604020202020204" pitchFamily="34" charset="0"/>
              </a:rPr>
              <a:t>alternatyvus energijos </a:t>
            </a:r>
            <a:r>
              <a:rPr lang="lt-LT" sz="2400" dirty="0" smtClean="0">
                <a:latin typeface="Arial" panose="020B0604020202020204" pitchFamily="34" charset="0"/>
                <a:cs typeface="Arial" panose="020B0604020202020204" pitchFamily="34" charset="0"/>
              </a:rPr>
              <a:t>šaltinis, gaminantis elektros energiją mūsų namui.</a:t>
            </a:r>
            <a:endParaRPr lang="en-US" sz="2400" dirty="0">
              <a:latin typeface="Arial" panose="020B0604020202020204" pitchFamily="34" charset="0"/>
              <a:cs typeface="Arial" panose="020B0604020202020204" pitchFamily="34" charset="0"/>
            </a:endParaRPr>
          </a:p>
        </p:txBody>
      </p:sp>
      <p:sp>
        <p:nvSpPr>
          <p:cNvPr id="5" name="TextBox 4"/>
          <p:cNvSpPr txBox="1"/>
          <p:nvPr/>
        </p:nvSpPr>
        <p:spPr>
          <a:xfrm>
            <a:off x="7894883" y="1516492"/>
            <a:ext cx="3262184" cy="1938992"/>
          </a:xfrm>
          <a:prstGeom prst="rect">
            <a:avLst/>
          </a:prstGeom>
          <a:noFill/>
        </p:spPr>
        <p:txBody>
          <a:bodyPr wrap="square" rtlCol="0">
            <a:spAutoFit/>
          </a:bodyPr>
          <a:lstStyle/>
          <a:p>
            <a:r>
              <a:rPr lang="lt-LT" sz="2400" dirty="0" smtClean="0">
                <a:latin typeface="Arial" panose="020B0604020202020204" pitchFamily="34" charset="0"/>
                <a:cs typeface="Arial" panose="020B0604020202020204" pitchFamily="34" charset="0"/>
              </a:rPr>
              <a:t>	Pirmoji pasaulyje (1888m.) automatinė vėjo </a:t>
            </a:r>
            <a:r>
              <a:rPr lang="lt-LT" sz="2400" dirty="0">
                <a:latin typeface="Arial" panose="020B0604020202020204" pitchFamily="34" charset="0"/>
                <a:cs typeface="Arial" panose="020B0604020202020204" pitchFamily="34" charset="0"/>
              </a:rPr>
              <a:t>turbina Klyvlende. Aukštis - 18 m, galia - 12 kW</a:t>
            </a:r>
            <a:endParaRPr lang="en-US" sz="24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086678" y="3412003"/>
            <a:ext cx="3026506" cy="3132477"/>
          </a:xfrm>
          <a:prstGeom prst="rect">
            <a:avLst/>
          </a:prstGeom>
          <a:ln>
            <a:noFill/>
          </a:ln>
          <a:effectLst>
            <a:softEdge rad="112500"/>
          </a:effectLst>
        </p:spPr>
      </p:pic>
      <p:pic>
        <p:nvPicPr>
          <p:cNvPr id="7" name="Picture 6"/>
          <p:cNvPicPr>
            <a:picLocks noChangeAspect="1"/>
          </p:cNvPicPr>
          <p:nvPr/>
        </p:nvPicPr>
        <p:blipFill>
          <a:blip r:embed="rId3"/>
          <a:stretch>
            <a:fillRect/>
          </a:stretch>
        </p:blipFill>
        <p:spPr>
          <a:xfrm>
            <a:off x="3353122" y="3816102"/>
            <a:ext cx="3476045" cy="2324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00021218"/>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41" y="471902"/>
            <a:ext cx="11667553" cy="970450"/>
          </a:xfrm>
        </p:spPr>
        <p:txBody>
          <a:bodyPr/>
          <a:lstStyle/>
          <a:p>
            <a:pPr algn="ctr"/>
            <a:r>
              <a:rPr lang="lt-LT" sz="4800" dirty="0" smtClean="0">
                <a:latin typeface="Arial" panose="020B0604020202020204" pitchFamily="34" charset="0"/>
                <a:cs typeface="Arial" panose="020B0604020202020204" pitchFamily="34" charset="0"/>
              </a:rPr>
              <a:t>6. Vandens šildymo ir valymo įrenginys</a:t>
            </a:r>
            <a:endParaRPr lang="en-US" sz="4800" dirty="0">
              <a:latin typeface="Arial" panose="020B0604020202020204" pitchFamily="34" charset="0"/>
              <a:cs typeface="Arial" panose="020B0604020202020204" pitchFamily="34" charset="0"/>
            </a:endParaRPr>
          </a:p>
        </p:txBody>
      </p:sp>
      <p:sp>
        <p:nvSpPr>
          <p:cNvPr id="4" name="TextBox 3"/>
          <p:cNvSpPr txBox="1"/>
          <p:nvPr/>
        </p:nvSpPr>
        <p:spPr>
          <a:xfrm>
            <a:off x="1985320" y="2100649"/>
            <a:ext cx="7125730" cy="1200329"/>
          </a:xfrm>
          <a:prstGeom prst="rect">
            <a:avLst/>
          </a:prstGeom>
          <a:noFill/>
        </p:spPr>
        <p:txBody>
          <a:bodyPr wrap="square" rtlCol="0">
            <a:spAutoFit/>
          </a:bodyPr>
          <a:lstStyle/>
          <a:p>
            <a:pPr algn="just"/>
            <a:r>
              <a:rPr lang="lt-LT" dirty="0" smtClean="0"/>
              <a:t>	</a:t>
            </a:r>
            <a:r>
              <a:rPr lang="lt-LT" sz="2400" dirty="0" smtClean="0">
                <a:latin typeface="Arial" panose="020B0604020202020204" pitchFamily="34" charset="0"/>
                <a:cs typeface="Arial" panose="020B0604020202020204" pitchFamily="34" charset="0"/>
              </a:rPr>
              <a:t>Įrenginys, kurio pagalba vanduo iš dirbtinai suformuoto tvenkinio yra išvalomas ir šildomas, kad būtų galima jį naudoti namuose ir šiltnamyje. </a:t>
            </a:r>
            <a:endParaRPr lang="en-US" sz="24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4171568" y="3399271"/>
            <a:ext cx="3085968" cy="30859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04587498"/>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453" y="784940"/>
            <a:ext cx="10571998" cy="970450"/>
          </a:xfrm>
        </p:spPr>
        <p:txBody>
          <a:bodyPr/>
          <a:lstStyle/>
          <a:p>
            <a:pPr algn="ctr"/>
            <a:r>
              <a:rPr lang="lt-LT" sz="4800" dirty="0" smtClean="0">
                <a:latin typeface="Arial" panose="020B0604020202020204" pitchFamily="34" charset="0"/>
                <a:cs typeface="Arial" panose="020B0604020202020204" pitchFamily="34" charset="0"/>
              </a:rPr>
              <a:t>Užbaigtas išmanaus, ekologiško namo vaizdas</a:t>
            </a:r>
            <a:endParaRPr lang="en-US" sz="4800" dirty="0">
              <a:latin typeface="Arial" panose="020B0604020202020204" pitchFamily="34" charset="0"/>
              <a:cs typeface="Arial" panose="020B0604020202020204" pitchFamily="34" charset="0"/>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4216" y="2469662"/>
            <a:ext cx="5273965" cy="3180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7452" y="2563445"/>
            <a:ext cx="5643686" cy="3063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823306"/>
      </p:ext>
    </p:extLst>
  </p:cSld>
  <p:clrMapOvr>
    <a:masterClrMapping/>
  </p:clrMapOvr>
  <p:transition spd="slow">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3325" y="599397"/>
            <a:ext cx="8911687" cy="1280890"/>
          </a:xfrm>
        </p:spPr>
        <p:txBody>
          <a:bodyPr>
            <a:normAutofit/>
          </a:bodyPr>
          <a:lstStyle/>
          <a:p>
            <a:pPr algn="ctr"/>
            <a:r>
              <a:rPr lang="lt-LT" sz="4800" dirty="0" smtClean="0">
                <a:latin typeface="Arial" panose="020B0604020202020204" pitchFamily="34" charset="0"/>
                <a:cs typeface="Arial" panose="020B0604020202020204" pitchFamily="34" charset="0"/>
              </a:rPr>
              <a:t>REZULTATAI</a:t>
            </a:r>
            <a:endParaRPr lang="en-US" sz="48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67936" y="2133600"/>
            <a:ext cx="8915400" cy="3777622"/>
          </a:xfrm>
        </p:spPr>
        <p:txBody>
          <a:bodyPr>
            <a:normAutofit/>
          </a:bodyPr>
          <a:lstStyle/>
          <a:p>
            <a:pPr marL="0" indent="0" algn="just">
              <a:buNone/>
            </a:pPr>
            <a:r>
              <a:rPr lang="lt-LT" dirty="0" smtClean="0"/>
              <a:t>	</a:t>
            </a:r>
            <a:r>
              <a:rPr lang="lt-LT" sz="2400" dirty="0" smtClean="0">
                <a:latin typeface="Arial" panose="020B0604020202020204" pitchFamily="34" charset="0"/>
                <a:cs typeface="Arial" panose="020B0604020202020204" pitchFamily="34" charset="0"/>
              </a:rPr>
              <a:t>Visas mūsų darbas prasidėjo nuo minties,</a:t>
            </a:r>
            <a:r>
              <a:rPr lang="en-US" sz="2400" smtClean="0">
                <a:latin typeface="Arial" panose="020B0604020202020204" pitchFamily="34" charset="0"/>
                <a:cs typeface="Arial" panose="020B0604020202020204" pitchFamily="34" charset="0"/>
              </a:rPr>
              <a:t> </a:t>
            </a:r>
            <a:r>
              <a:rPr lang="lt-LT" sz="2400" smtClean="0">
                <a:latin typeface="Arial" panose="020B0604020202020204" pitchFamily="34" charset="0"/>
                <a:cs typeface="Arial" panose="020B0604020202020204" pitchFamily="34" charset="0"/>
              </a:rPr>
              <a:t>kaip </a:t>
            </a:r>
            <a:r>
              <a:rPr lang="lt-LT" sz="2400" dirty="0" smtClean="0">
                <a:latin typeface="Arial" panose="020B0604020202020204" pitchFamily="34" charset="0"/>
                <a:cs typeface="Arial" panose="020B0604020202020204" pitchFamily="34" charset="0"/>
              </a:rPr>
              <a:t>sukurti išmanųjį namą, kuris būtų ekologiškas, viskuo aprūpintas ir jame būtų galima gyventi, taip pat sukurti aplinką, kurioje būtų tvenkinys, šulinys, vandens valymo ir šildymo įrenginys. Vėliau vyko darbo procesas, kuris mus atvedė prie šio darbo pabaigos. </a:t>
            </a:r>
          </a:p>
          <a:p>
            <a:pPr marL="0" indent="0" algn="just">
              <a:buNone/>
            </a:pPr>
            <a:r>
              <a:rPr lang="lt-LT" sz="2400" dirty="0" smtClean="0">
                <a:latin typeface="Arial" panose="020B0604020202020204" pitchFamily="34" charset="0"/>
                <a:cs typeface="Arial" panose="020B0604020202020204" pitchFamily="34" charset="0"/>
              </a:rPr>
              <a:t>Nors ir buvo iškilusių problemų, vis dėlto darbą užbaigėme.</a:t>
            </a:r>
          </a:p>
          <a:p>
            <a:pPr marL="0" indent="0" algn="just">
              <a:buNone/>
            </a:pPr>
            <a:r>
              <a:rPr lang="lt-LT" sz="2400" dirty="0" smtClean="0">
                <a:latin typeface="Arial" panose="020B0604020202020204" pitchFamily="34" charset="0"/>
                <a:cs typeface="Arial" panose="020B0604020202020204" pitchFamily="34" charset="0"/>
              </a:rPr>
              <a:t>Galutinis variantas yra puikus ir toks kokio mes ir tikėjomės –ekologiškas namas su aplinka.</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0758310"/>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049" y="657061"/>
            <a:ext cx="8911687" cy="1280890"/>
          </a:xfrm>
        </p:spPr>
        <p:txBody>
          <a:bodyPr>
            <a:normAutofit/>
          </a:bodyPr>
          <a:lstStyle/>
          <a:p>
            <a:pPr algn="ctr"/>
            <a:r>
              <a:rPr lang="lt-LT" sz="4800" dirty="0" smtClean="0">
                <a:latin typeface="Arial" panose="020B0604020202020204" pitchFamily="34" charset="0"/>
                <a:cs typeface="Arial" panose="020B0604020202020204" pitchFamily="34" charset="0"/>
              </a:rPr>
              <a:t>IŠVADOS</a:t>
            </a:r>
            <a:endParaRPr lang="en-US" sz="48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91504" y="1400433"/>
            <a:ext cx="8367112" cy="3777622"/>
          </a:xfrm>
        </p:spPr>
        <p:txBody>
          <a:bodyPr/>
          <a:lstStyle/>
          <a:p>
            <a:pPr marL="0" indent="0" algn="just">
              <a:buNone/>
            </a:pPr>
            <a:r>
              <a:rPr lang="lt-LT" dirty="0"/>
              <a:t>	</a:t>
            </a:r>
            <a:r>
              <a:rPr lang="lt-LT" sz="2400" dirty="0" smtClean="0">
                <a:latin typeface="Arial" panose="020B0604020202020204" pitchFamily="34" charset="0"/>
                <a:cs typeface="Arial" panose="020B0604020202020204" pitchFamily="34" charset="0"/>
              </a:rPr>
              <a:t>1.</a:t>
            </a:r>
            <a:r>
              <a:rPr lang="en-US" sz="2400" dirty="0" smtClean="0">
                <a:latin typeface="Arial" panose="020B0604020202020204" pitchFamily="34" charset="0"/>
                <a:cs typeface="Arial" panose="020B0604020202020204" pitchFamily="34" charset="0"/>
              </a:rPr>
              <a:t> </a:t>
            </a:r>
            <a:r>
              <a:rPr lang="lt-LT" sz="2400" dirty="0" smtClean="0">
                <a:latin typeface="Arial" panose="020B0604020202020204" pitchFamily="34" charset="0"/>
                <a:cs typeface="Arial" panose="020B0604020202020204" pitchFamily="34" charset="0"/>
              </a:rPr>
              <a:t>Pagaminome namo </a:t>
            </a:r>
            <a:r>
              <a:rPr lang="lt-LT" sz="2400" dirty="0">
                <a:latin typeface="Arial" panose="020B0604020202020204" pitchFamily="34" charset="0"/>
                <a:cs typeface="Arial" panose="020B0604020202020204" pitchFamily="34" charset="0"/>
              </a:rPr>
              <a:t>maketą. </a:t>
            </a:r>
            <a:endParaRPr lang="lt-LT" sz="2400" dirty="0" smtClean="0">
              <a:latin typeface="Arial" panose="020B0604020202020204" pitchFamily="34" charset="0"/>
              <a:cs typeface="Arial" panose="020B0604020202020204" pitchFamily="34" charset="0"/>
            </a:endParaRPr>
          </a:p>
          <a:p>
            <a:pPr marL="0" indent="0" algn="just">
              <a:buNone/>
            </a:pPr>
            <a:r>
              <a:rPr lang="lt-LT" sz="2400" dirty="0" smtClean="0">
                <a:latin typeface="Arial" panose="020B0604020202020204" pitchFamily="34" charset="0"/>
                <a:cs typeface="Arial" panose="020B0604020202020204" pitchFamily="34" charset="0"/>
              </a:rPr>
              <a:t>	2.</a:t>
            </a:r>
            <a:r>
              <a:rPr lang="en-US" sz="2400" dirty="0" smtClean="0">
                <a:latin typeface="Arial" panose="020B0604020202020204" pitchFamily="34" charset="0"/>
                <a:cs typeface="Arial" panose="020B0604020202020204" pitchFamily="34" charset="0"/>
              </a:rPr>
              <a:t> </a:t>
            </a:r>
            <a:r>
              <a:rPr lang="lt-LT" sz="2400" dirty="0" smtClean="0">
                <a:latin typeface="Arial" panose="020B0604020202020204" pitchFamily="34" charset="0"/>
                <a:cs typeface="Arial" panose="020B0604020202020204" pitchFamily="34" charset="0"/>
              </a:rPr>
              <a:t>Sukūrėme ekologišką namą su aplinka.</a:t>
            </a:r>
          </a:p>
          <a:p>
            <a:pPr marL="0" indent="0" algn="just">
              <a:buNone/>
            </a:pPr>
            <a:r>
              <a:rPr lang="lt-LT" sz="2400" dirty="0">
                <a:latin typeface="Arial" panose="020B0604020202020204" pitchFamily="34" charset="0"/>
                <a:cs typeface="Arial" panose="020B0604020202020204" pitchFamily="34" charset="0"/>
              </a:rPr>
              <a:t>	</a:t>
            </a:r>
            <a:r>
              <a:rPr lang="lt-LT" sz="2400" dirty="0" smtClean="0">
                <a:latin typeface="Arial" panose="020B0604020202020204" pitchFamily="34" charset="0"/>
                <a:cs typeface="Arial" panose="020B0604020202020204" pitchFamily="34" charset="0"/>
              </a:rPr>
              <a:t>3. </a:t>
            </a:r>
            <a:r>
              <a:rPr lang="lt-LT" sz="2400" dirty="0">
                <a:latin typeface="Arial" panose="020B0604020202020204" pitchFamily="34" charset="0"/>
                <a:cs typeface="Arial" panose="020B0604020202020204" pitchFamily="34" charset="0"/>
              </a:rPr>
              <a:t>Išsiaiškinome, kaip tūrėtų atrodyti ir veikti ekologiškas </a:t>
            </a:r>
            <a:r>
              <a:rPr lang="lt-LT" sz="2400" dirty="0" smtClean="0">
                <a:latin typeface="Arial" panose="020B0604020202020204" pitchFamily="34" charset="0"/>
                <a:cs typeface="Arial" panose="020B0604020202020204" pitchFamily="34" charset="0"/>
              </a:rPr>
              <a:t>namas ir jo aplinka, naudojant atsinaujinančius energijos šaltinius.</a:t>
            </a:r>
            <a:endParaRPr lang="lt-LT" sz="2400" dirty="0">
              <a:latin typeface="Arial" panose="020B0604020202020204" pitchFamily="34" charset="0"/>
              <a:cs typeface="Arial" panose="020B0604020202020204" pitchFamily="34" charset="0"/>
            </a:endParaRPr>
          </a:p>
          <a:p>
            <a:pPr marL="0" indent="0" algn="just">
              <a:buNone/>
            </a:pPr>
            <a:r>
              <a:rPr lang="lt-LT" sz="2400" dirty="0" smtClean="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1922637"/>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6413" y="243908"/>
            <a:ext cx="8911687" cy="1280890"/>
          </a:xfrm>
        </p:spPr>
        <p:txBody>
          <a:bodyPr>
            <a:normAutofit/>
          </a:bodyPr>
          <a:lstStyle/>
          <a:p>
            <a:pPr algn="ctr"/>
            <a:r>
              <a:rPr lang="lt-LT" sz="4800" dirty="0" smtClean="0">
                <a:latin typeface="Arial" panose="020B0604020202020204" pitchFamily="34" charset="0"/>
                <a:cs typeface="Arial" panose="020B0604020202020204" pitchFamily="34" charset="0"/>
              </a:rPr>
              <a:t>PRIEDAI</a:t>
            </a:r>
            <a:endParaRPr lang="en-US" sz="48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marL="0" indent="0">
              <a:buNone/>
            </a:pPr>
            <a:r>
              <a:rPr lang="lt-LT" dirty="0" smtClean="0"/>
              <a:t>	</a:t>
            </a:r>
            <a:endParaRPr lang="en-US" dirty="0"/>
          </a:p>
        </p:txBody>
      </p:sp>
      <p:sp>
        <p:nvSpPr>
          <p:cNvPr id="4" name="Rectangle 4"/>
          <p:cNvSpPr>
            <a:spLocks noChangeArrowheads="1"/>
          </p:cNvSpPr>
          <p:nvPr/>
        </p:nvSpPr>
        <p:spPr bwMode="auto">
          <a:xfrm rot="20719864">
            <a:off x="3960823" y="2893514"/>
            <a:ext cx="392286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lt-LT" altLang="en-US" sz="2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Galutinio darbo nuotraukos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5"/>
          <p:cNvSpPr>
            <a:spLocks noChangeArrowheads="1"/>
          </p:cNvSpPr>
          <p:nvPr/>
        </p:nvSpPr>
        <p:spPr bwMode="auto">
          <a:xfrm>
            <a:off x="0" y="2752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6"/>
          <p:cNvSpPr>
            <a:spLocks noChangeArrowheads="1"/>
          </p:cNvSpPr>
          <p:nvPr/>
        </p:nvSpPr>
        <p:spPr bwMode="auto">
          <a:xfrm>
            <a:off x="0" y="5114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p:cNvSpPr>
            <a:spLocks noChangeArrowheads="1"/>
          </p:cNvSpPr>
          <p:nvPr/>
        </p:nvSpPr>
        <p:spPr bwMode="auto">
          <a:xfrm>
            <a:off x="0" y="7562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p:cNvPicPr>
            <a:picLocks noChangeAspect="1"/>
          </p:cNvPicPr>
          <p:nvPr/>
        </p:nvPicPr>
        <p:blipFill>
          <a:blip r:embed="rId2"/>
          <a:stretch>
            <a:fillRect/>
          </a:stretch>
        </p:blipFill>
        <p:spPr>
          <a:xfrm>
            <a:off x="479462" y="1934107"/>
            <a:ext cx="3578662" cy="8992379"/>
          </a:xfrm>
          <a:prstGeom prst="rect">
            <a:avLst/>
          </a:prstGeom>
        </p:spPr>
      </p:pic>
      <p:pic>
        <p:nvPicPr>
          <p:cNvPr id="10" name="Picture 9"/>
          <p:cNvPicPr>
            <a:picLocks noChangeAspect="1"/>
          </p:cNvPicPr>
          <p:nvPr/>
        </p:nvPicPr>
        <p:blipFill>
          <a:blip r:embed="rId3"/>
          <a:stretch>
            <a:fillRect/>
          </a:stretch>
        </p:blipFill>
        <p:spPr>
          <a:xfrm>
            <a:off x="7449723" y="1934107"/>
            <a:ext cx="3670110" cy="9077731"/>
          </a:xfrm>
          <a:prstGeom prst="rect">
            <a:avLst/>
          </a:prstGeom>
        </p:spPr>
      </p:pic>
    </p:spTree>
    <p:extLst>
      <p:ext uri="{BB962C8B-B14F-4D97-AF65-F5344CB8AC3E}">
        <p14:creationId xmlns:p14="http://schemas.microsoft.com/office/powerpoint/2010/main" val="2817990053"/>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lt-LT" sz="4800" dirty="0" smtClean="0">
                <a:latin typeface="Arial" panose="020B0604020202020204" pitchFamily="34" charset="0"/>
                <a:cs typeface="Arial" panose="020B0604020202020204" pitchFamily="34" charset="0"/>
              </a:rPr>
              <a:t>Turinys</a:t>
            </a:r>
            <a:endParaRPr lang="en-US" sz="48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pPr>
              <a:buClrTx/>
              <a:buFont typeface="+mj-lt"/>
              <a:buAutoNum type="arabicPeriod"/>
            </a:pPr>
            <a:r>
              <a:rPr lang="en-US" sz="2000" dirty="0" smtClean="0">
                <a:latin typeface="Arial" panose="020B0604020202020204" pitchFamily="34" charset="0"/>
                <a:cs typeface="Arial" panose="020B0604020202020204" pitchFamily="34" charset="0"/>
              </a:rPr>
              <a:t>S</a:t>
            </a:r>
            <a:r>
              <a:rPr lang="lt-LT" sz="2000" dirty="0" smtClean="0">
                <a:latin typeface="Arial" panose="020B0604020202020204" pitchFamily="34" charset="0"/>
                <a:cs typeface="Arial" panose="020B0604020202020204" pitchFamily="34" charset="0"/>
              </a:rPr>
              <a:t>ANTRAUKA</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S</a:t>
            </a:r>
            <a:r>
              <a:rPr lang="lt-LT" sz="2000" dirty="0" smtClean="0">
                <a:latin typeface="Arial" panose="020B0604020202020204" pitchFamily="34" charset="0"/>
                <a:cs typeface="Arial" panose="020B0604020202020204" pitchFamily="34" charset="0"/>
              </a:rPr>
              <a:t>UMMARY</a:t>
            </a:r>
          </a:p>
          <a:p>
            <a:pPr>
              <a:buClrTx/>
              <a:buFont typeface="+mj-lt"/>
              <a:buAutoNum type="arabicPeriod"/>
            </a:pPr>
            <a:r>
              <a:rPr lang="lt-LT" altLang="lt-LT" sz="2000" dirty="0" smtClean="0">
                <a:latin typeface="Arial" panose="020B0604020202020204" pitchFamily="34" charset="0"/>
                <a:cs typeface="Arial" panose="020B0604020202020204" pitchFamily="34" charset="0"/>
              </a:rPr>
              <a:t>ĮVADAS</a:t>
            </a:r>
          </a:p>
          <a:p>
            <a:pPr>
              <a:buClrTx/>
              <a:buFont typeface="+mj-lt"/>
              <a:buAutoNum type="arabicPeriod"/>
            </a:pPr>
            <a:r>
              <a:rPr lang="en-US" sz="2000" dirty="0">
                <a:latin typeface="Arial" panose="020B0604020202020204" pitchFamily="34" charset="0"/>
                <a:cs typeface="Arial" panose="020B0604020202020204" pitchFamily="34" charset="0"/>
              </a:rPr>
              <a:t>IDĖJOS ĮGYVENDINIMO </a:t>
            </a:r>
            <a:r>
              <a:rPr lang="en-US" sz="2000" dirty="0" smtClean="0">
                <a:latin typeface="Arial" panose="020B0604020202020204" pitchFamily="34" charset="0"/>
                <a:cs typeface="Arial" panose="020B0604020202020204" pitchFamily="34" charset="0"/>
              </a:rPr>
              <a:t>ETAPAI</a:t>
            </a:r>
            <a:endParaRPr lang="lt-LT" sz="2000" dirty="0" smtClean="0">
              <a:latin typeface="Arial" panose="020B0604020202020204" pitchFamily="34" charset="0"/>
              <a:cs typeface="Arial" panose="020B0604020202020204" pitchFamily="34" charset="0"/>
            </a:endParaRPr>
          </a:p>
          <a:p>
            <a:pPr>
              <a:buClrTx/>
              <a:buFont typeface="+mj-lt"/>
              <a:buAutoNum type="arabicPeriod"/>
            </a:pPr>
            <a:r>
              <a:rPr lang="lt-LT" sz="2000" dirty="0" smtClean="0">
                <a:latin typeface="Arial" panose="020B0604020202020204" pitchFamily="34" charset="0"/>
                <a:cs typeface="Arial" panose="020B0604020202020204" pitchFamily="34" charset="0"/>
              </a:rPr>
              <a:t>EKOLOGIŠKO NAMO IŠORĖS DETALĖS</a:t>
            </a:r>
          </a:p>
          <a:p>
            <a:pPr>
              <a:buClrTx/>
              <a:buFont typeface="+mj-lt"/>
              <a:buAutoNum type="arabicPeriod"/>
            </a:pPr>
            <a:r>
              <a:rPr lang="lt-LT" sz="2000" dirty="0" smtClean="0">
                <a:latin typeface="Arial" panose="020B0604020202020204" pitchFamily="34" charset="0"/>
                <a:cs typeface="Arial" panose="020B0604020202020204" pitchFamily="34" charset="0"/>
              </a:rPr>
              <a:t>UŽBAIGTAS IŠMANAUS, EKOLOGIŠKO NAMO VAIZDAS</a:t>
            </a:r>
          </a:p>
          <a:p>
            <a:pPr>
              <a:buClrTx/>
              <a:buFont typeface="+mj-lt"/>
              <a:buAutoNum type="arabicPeriod"/>
            </a:pPr>
            <a:r>
              <a:rPr lang="lt-LT" sz="2000" dirty="0" smtClean="0">
                <a:latin typeface="Arial" panose="020B0604020202020204" pitchFamily="34" charset="0"/>
                <a:cs typeface="Arial" panose="020B0604020202020204" pitchFamily="34" charset="0"/>
              </a:rPr>
              <a:t>REZULTATAI</a:t>
            </a:r>
          </a:p>
          <a:p>
            <a:pPr>
              <a:buClrTx/>
              <a:buFont typeface="+mj-lt"/>
              <a:buAutoNum type="arabicPeriod"/>
            </a:pPr>
            <a:r>
              <a:rPr lang="lt-LT" sz="2000" dirty="0" smtClean="0">
                <a:latin typeface="Arial" panose="020B0604020202020204" pitchFamily="34" charset="0"/>
                <a:cs typeface="Arial" panose="020B0604020202020204" pitchFamily="34" charset="0"/>
              </a:rPr>
              <a:t>IŠVADOS</a:t>
            </a:r>
          </a:p>
          <a:p>
            <a:pPr>
              <a:buClrTx/>
              <a:buFont typeface="+mj-lt"/>
              <a:buAutoNum type="arabicPeriod"/>
            </a:pPr>
            <a:r>
              <a:rPr lang="lt-LT" sz="2000" dirty="0" smtClean="0">
                <a:latin typeface="Arial" panose="020B0604020202020204" pitchFamily="34" charset="0"/>
                <a:cs typeface="Arial" panose="020B0604020202020204" pitchFamily="34" charset="0"/>
              </a:rPr>
              <a:t>PRIEDAI</a:t>
            </a:r>
          </a:p>
          <a:p>
            <a:pPr>
              <a:buClrTx/>
              <a:buFont typeface="+mj-lt"/>
              <a:buAutoNum type="arabicPeriod"/>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9477135"/>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332" y="1122283"/>
            <a:ext cx="8911687" cy="1280890"/>
          </a:xfrm>
        </p:spPr>
        <p:txBody>
          <a:bodyPr>
            <a:noAutofit/>
          </a:bodyPr>
          <a:lstStyle/>
          <a:p>
            <a:pPr algn="ctr"/>
            <a:r>
              <a:rPr lang="en-US" sz="4800" dirty="0">
                <a:latin typeface="Arial" panose="020B0604020202020204" pitchFamily="34" charset="0"/>
                <a:cs typeface="Arial" panose="020B0604020202020204" pitchFamily="34" charset="0"/>
              </a:rPr>
              <a:t>S</a:t>
            </a:r>
            <a:r>
              <a:rPr lang="lt-LT" sz="4800" dirty="0">
                <a:latin typeface="Arial" panose="020B0604020202020204" pitchFamily="34" charset="0"/>
                <a:cs typeface="Arial" panose="020B0604020202020204" pitchFamily="34" charset="0"/>
              </a:rPr>
              <a:t>ANTRAUKA</a:t>
            </a:r>
            <a:r>
              <a:rPr lang="en-US" sz="4800" dirty="0">
                <a:latin typeface="Arial" panose="020B0604020202020204" pitchFamily="34" charset="0"/>
                <a:cs typeface="Arial" panose="020B0604020202020204" pitchFamily="34" charset="0"/>
              </a:rPr>
              <a:t> / S</a:t>
            </a:r>
            <a:r>
              <a:rPr lang="lt-LT" sz="4800" dirty="0">
                <a:latin typeface="Arial" panose="020B0604020202020204" pitchFamily="34" charset="0"/>
                <a:cs typeface="Arial" panose="020B0604020202020204" pitchFamily="34" charset="0"/>
              </a:rPr>
              <a:t>UMMARY</a:t>
            </a:r>
            <a:br>
              <a:rPr lang="lt-LT" sz="4800" dirty="0">
                <a:latin typeface="Arial" panose="020B0604020202020204" pitchFamily="34" charset="0"/>
                <a:cs typeface="Arial" panose="020B0604020202020204" pitchFamily="34" charset="0"/>
              </a:rPr>
            </a:br>
            <a:endParaRPr lang="en-US" sz="48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24178" y="2034575"/>
            <a:ext cx="11628925" cy="5214721"/>
          </a:xfrm>
        </p:spPr>
        <p:txBody>
          <a:bodyPr>
            <a:normAutofit fontScale="62500" lnSpcReduction="20000"/>
          </a:bodyPr>
          <a:lstStyle/>
          <a:p>
            <a:pPr marL="0" indent="0" algn="just">
              <a:buNone/>
            </a:pPr>
            <a:r>
              <a:rPr lang="lt-LT" sz="2600" dirty="0" smtClean="0"/>
              <a:t>	</a:t>
            </a:r>
            <a:r>
              <a:rPr lang="lt-LT" sz="2900" dirty="0" smtClean="0">
                <a:latin typeface="Arial" panose="020B0604020202020204" pitchFamily="34" charset="0"/>
                <a:cs typeface="Arial" panose="020B0604020202020204" pitchFamily="34" charset="0"/>
              </a:rPr>
              <a:t>Mes suprojektavome ekologišką namą, ant kurio suprojektavome dekoratyvinius vėjo malūnus ir saulės baterijas. Sukūrėme aplinką, kurioje yra dekoratyvinis tvenkinys, vandens šildymo ir valymo aparatas, šulinys bei šiltnamis. Pasirinkome daryti būtent tokį darbą, nes mums tai pasirodė įdomiausia projektinio darbo tema. Pradėjome darbą nuo vėjo malūnų ir saulės baterijų maketų sukūrimo, suprojektavome aplinką ir joje esančius ob</a:t>
            </a:r>
            <a:r>
              <a:rPr lang="en-US" sz="2900" dirty="0" smtClean="0">
                <a:latin typeface="Arial" panose="020B0604020202020204" pitchFamily="34" charset="0"/>
                <a:cs typeface="Arial" panose="020B0604020202020204" pitchFamily="34" charset="0"/>
              </a:rPr>
              <a:t>j</a:t>
            </a:r>
            <a:r>
              <a:rPr lang="lt-LT" sz="2900" dirty="0" smtClean="0">
                <a:latin typeface="Arial" panose="020B0604020202020204" pitchFamily="34" charset="0"/>
                <a:cs typeface="Arial" panose="020B0604020202020204" pitchFamily="34" charset="0"/>
              </a:rPr>
              <a:t>ektus. Nors susidūrėme su keletu problemų, jas, dirbdami bendrai, sugebėjome išspręsti.</a:t>
            </a:r>
            <a:r>
              <a:rPr lang="lt-LT" sz="2900" dirty="0"/>
              <a:t> </a:t>
            </a:r>
            <a:r>
              <a:rPr lang="lt-LT" sz="2900" dirty="0">
                <a:latin typeface="Arial" panose="020B0604020202020204" pitchFamily="34" charset="0"/>
                <a:cs typeface="Arial" panose="020B0604020202020204" pitchFamily="34" charset="0"/>
              </a:rPr>
              <a:t>Mūsų darbo tikslas – ekologiškų energijos šaltinių panaudojimas šiuolaikiniame </a:t>
            </a:r>
            <a:r>
              <a:rPr lang="lt-LT" sz="2900" dirty="0" smtClean="0">
                <a:latin typeface="Arial" panose="020B0604020202020204" pitchFamily="34" charset="0"/>
                <a:cs typeface="Arial" panose="020B0604020202020204" pitchFamily="34" charset="0"/>
              </a:rPr>
              <a:t>gyvenime - </a:t>
            </a:r>
            <a:r>
              <a:rPr lang="lt-LT" sz="2900" dirty="0">
                <a:latin typeface="Arial" panose="020B0604020202020204" pitchFamily="34" charset="0"/>
                <a:cs typeface="Arial" panose="020B0604020202020204" pitchFamily="34" charset="0"/>
              </a:rPr>
              <a:t>tausojant gamtą aprūpinti šiltnamį </a:t>
            </a:r>
            <a:r>
              <a:rPr lang="lt-LT" sz="2900" dirty="0" smtClean="0">
                <a:latin typeface="Arial" panose="020B0604020202020204" pitchFamily="34" charset="0"/>
                <a:cs typeface="Arial" panose="020B0604020202020204" pitchFamily="34" charset="0"/>
              </a:rPr>
              <a:t>pašildytu ir išvalytu vandeniu ir aprūpinti namus </a:t>
            </a:r>
            <a:r>
              <a:rPr lang="lt-LT" sz="2900" dirty="0">
                <a:latin typeface="Arial" panose="020B0604020202020204" pitchFamily="34" charset="0"/>
                <a:cs typeface="Arial" panose="020B0604020202020204" pitchFamily="34" charset="0"/>
              </a:rPr>
              <a:t>elektros energija </a:t>
            </a:r>
            <a:r>
              <a:rPr lang="lt-LT" sz="2900">
                <a:latin typeface="Arial" panose="020B0604020202020204" pitchFamily="34" charset="0"/>
                <a:cs typeface="Arial" panose="020B0604020202020204" pitchFamily="34" charset="0"/>
              </a:rPr>
              <a:t>ir </a:t>
            </a:r>
            <a:r>
              <a:rPr lang="lt-LT" sz="2900" smtClean="0">
                <a:latin typeface="Arial" panose="020B0604020202020204" pitchFamily="34" charset="0"/>
                <a:cs typeface="Arial" panose="020B0604020202020204" pitchFamily="34" charset="0"/>
              </a:rPr>
              <a:t>šiluma.</a:t>
            </a:r>
            <a:endParaRPr lang="en-US" sz="2900" dirty="0">
              <a:latin typeface="Arial" panose="020B0604020202020204" pitchFamily="34" charset="0"/>
              <a:cs typeface="Arial" panose="020B0604020202020204" pitchFamily="34" charset="0"/>
            </a:endParaRPr>
          </a:p>
          <a:p>
            <a:pPr marL="0" indent="0" algn="just">
              <a:buNone/>
            </a:pPr>
            <a:endParaRPr lang="lt-LT" sz="2900" dirty="0" smtClean="0">
              <a:latin typeface="Arial" panose="020B0604020202020204" pitchFamily="34" charset="0"/>
              <a:cs typeface="Arial" panose="020B0604020202020204" pitchFamily="34" charset="0"/>
            </a:endParaRPr>
          </a:p>
          <a:p>
            <a:pPr marL="0" indent="0" algn="just">
              <a:buNone/>
            </a:pPr>
            <a:endParaRPr lang="en-US" sz="2900" dirty="0">
              <a:latin typeface="Arial" panose="020B0604020202020204" pitchFamily="34" charset="0"/>
              <a:cs typeface="Arial" panose="020B0604020202020204" pitchFamily="34" charset="0"/>
            </a:endParaRPr>
          </a:p>
          <a:p>
            <a:pPr marL="0" indent="0" algn="just">
              <a:buNone/>
            </a:pPr>
            <a:r>
              <a:rPr lang="lt-LT" sz="2900" dirty="0" smtClean="0">
                <a:latin typeface="Arial" panose="020B0604020202020204" pitchFamily="34" charset="0"/>
                <a:cs typeface="Arial" panose="020B0604020202020204" pitchFamily="34" charset="0"/>
              </a:rPr>
              <a:t>	</a:t>
            </a:r>
            <a:r>
              <a:rPr lang="en-US" sz="2900" dirty="0" smtClean="0">
                <a:latin typeface="Arial" panose="020B0604020202020204" pitchFamily="34" charset="0"/>
                <a:cs typeface="Arial" panose="020B0604020202020204" pitchFamily="34" charset="0"/>
              </a:rPr>
              <a:t>We </a:t>
            </a:r>
            <a:r>
              <a:rPr lang="en-US" sz="2900" dirty="0">
                <a:latin typeface="Arial" panose="020B0604020202020204" pitchFamily="34" charset="0"/>
                <a:cs typeface="Arial" panose="020B0604020202020204" pitchFamily="34" charset="0"/>
              </a:rPr>
              <a:t>designed </a:t>
            </a:r>
            <a:r>
              <a:rPr lang="en-US" sz="2900" dirty="0" smtClean="0">
                <a:latin typeface="Arial" panose="020B0604020202020204" pitchFamily="34" charset="0"/>
                <a:cs typeface="Arial" panose="020B0604020202020204" pitchFamily="34" charset="0"/>
              </a:rPr>
              <a:t>a</a:t>
            </a:r>
            <a:r>
              <a:rPr lang="lt-LT" sz="2900" dirty="0" smtClean="0">
                <a:latin typeface="Arial" panose="020B0604020202020204" pitchFamily="34" charset="0"/>
                <a:cs typeface="Arial" panose="020B0604020202020204" pitchFamily="34" charset="0"/>
              </a:rPr>
              <a:t>n organic</a:t>
            </a:r>
            <a:r>
              <a:rPr lang="en-US" sz="2900" dirty="0" smtClean="0">
                <a:latin typeface="Arial" panose="020B0604020202020204" pitchFamily="34" charset="0"/>
                <a:cs typeface="Arial" panose="020B0604020202020204" pitchFamily="34" charset="0"/>
              </a:rPr>
              <a:t> </a:t>
            </a:r>
            <a:r>
              <a:rPr lang="en-US" sz="2900" dirty="0">
                <a:latin typeface="Arial" panose="020B0604020202020204" pitchFamily="34" charset="0"/>
                <a:cs typeface="Arial" panose="020B0604020202020204" pitchFamily="34" charset="0"/>
              </a:rPr>
              <a:t>house on which we made decorative windmills and solar panels. We made an environment with a decorative pond, a water heating and purification machine, a well and a greenhouse. We chose to </a:t>
            </a:r>
            <a:r>
              <a:rPr lang="en-US" sz="2900" dirty="0" smtClean="0">
                <a:latin typeface="Arial" panose="020B0604020202020204" pitchFamily="34" charset="0"/>
                <a:cs typeface="Arial" panose="020B0604020202020204" pitchFamily="34" charset="0"/>
              </a:rPr>
              <a:t>do</a:t>
            </a:r>
            <a:r>
              <a:rPr lang="lt-LT" sz="2900" dirty="0" smtClean="0">
                <a:latin typeface="Arial" panose="020B0604020202020204" pitchFamily="34" charset="0"/>
                <a:cs typeface="Arial" panose="020B0604020202020204" pitchFamily="34" charset="0"/>
              </a:rPr>
              <a:t> this project</a:t>
            </a:r>
            <a:r>
              <a:rPr lang="en-US" sz="2900" dirty="0" smtClean="0">
                <a:latin typeface="Arial" panose="020B0604020202020204" pitchFamily="34" charset="0"/>
                <a:cs typeface="Arial" panose="020B0604020202020204" pitchFamily="34" charset="0"/>
              </a:rPr>
              <a:t>, </a:t>
            </a:r>
            <a:r>
              <a:rPr lang="en-US" sz="2900" dirty="0">
                <a:latin typeface="Arial" panose="020B0604020202020204" pitchFamily="34" charset="0"/>
                <a:cs typeface="Arial" panose="020B0604020202020204" pitchFamily="34" charset="0"/>
              </a:rPr>
              <a:t>because it turned out to be the most interesting </a:t>
            </a:r>
            <a:r>
              <a:rPr lang="en-US" sz="2900" dirty="0" smtClean="0">
                <a:latin typeface="Arial" panose="020B0604020202020204" pitchFamily="34" charset="0"/>
                <a:cs typeface="Arial" panose="020B0604020202020204" pitchFamily="34" charset="0"/>
              </a:rPr>
              <a:t>project</a:t>
            </a:r>
            <a:r>
              <a:rPr lang="lt-LT" sz="2900" dirty="0" smtClean="0">
                <a:latin typeface="Arial" panose="020B0604020202020204" pitchFamily="34" charset="0"/>
                <a:cs typeface="Arial" panose="020B0604020202020204" pitchFamily="34" charset="0"/>
              </a:rPr>
              <a:t> to</a:t>
            </a:r>
            <a:r>
              <a:rPr lang="en-US" sz="2900" dirty="0" smtClean="0">
                <a:latin typeface="Arial" panose="020B0604020202020204" pitchFamily="34" charset="0"/>
                <a:cs typeface="Arial" panose="020B0604020202020204" pitchFamily="34" charset="0"/>
              </a:rPr>
              <a:t> work</a:t>
            </a:r>
            <a:r>
              <a:rPr lang="lt-LT" sz="2900" dirty="0" smtClean="0">
                <a:latin typeface="Arial" panose="020B0604020202020204" pitchFamily="34" charset="0"/>
                <a:cs typeface="Arial" panose="020B0604020202020204" pitchFamily="34" charset="0"/>
              </a:rPr>
              <a:t> on</a:t>
            </a:r>
            <a:r>
              <a:rPr lang="en-US" sz="2900" dirty="0" smtClean="0">
                <a:latin typeface="Arial" panose="020B0604020202020204" pitchFamily="34" charset="0"/>
                <a:cs typeface="Arial" panose="020B0604020202020204" pitchFamily="34" charset="0"/>
              </a:rPr>
              <a:t> </a:t>
            </a:r>
            <a:r>
              <a:rPr lang="en-US" sz="2900" dirty="0">
                <a:latin typeface="Arial" panose="020B0604020202020204" pitchFamily="34" charset="0"/>
                <a:cs typeface="Arial" panose="020B0604020202020204" pitchFamily="34" charset="0"/>
              </a:rPr>
              <a:t>for us. We started with the creation of models of windmills and solar panels, we drew the environment and the objects in it. Although we encountered several problems, we were able to solve them by working together</a:t>
            </a:r>
            <a:r>
              <a:rPr lang="en-US" sz="2900" dirty="0" smtClean="0">
                <a:latin typeface="Arial" panose="020B0604020202020204" pitchFamily="34" charset="0"/>
                <a:cs typeface="Arial" panose="020B0604020202020204" pitchFamily="34" charset="0"/>
              </a:rPr>
              <a:t>.</a:t>
            </a:r>
            <a:r>
              <a:rPr lang="en-US" sz="2900" dirty="0"/>
              <a:t> </a:t>
            </a:r>
            <a:r>
              <a:rPr lang="en-US" sz="2900" dirty="0">
                <a:latin typeface="Arial" panose="020B0604020202020204" pitchFamily="34" charset="0"/>
                <a:cs typeface="Arial" panose="020B0604020202020204" pitchFamily="34" charset="0"/>
              </a:rPr>
              <a:t>The aim of our work is to use ecological energy sources in modern </a:t>
            </a:r>
            <a:r>
              <a:rPr lang="en-US" sz="2900" dirty="0" smtClean="0">
                <a:latin typeface="Arial" panose="020B0604020202020204" pitchFamily="34" charset="0"/>
                <a:cs typeface="Arial" panose="020B0604020202020204" pitchFamily="34" charset="0"/>
              </a:rPr>
              <a:t>life</a:t>
            </a:r>
            <a:r>
              <a:rPr lang="lt-LT" sz="2900" dirty="0" smtClean="0">
                <a:latin typeface="Arial" panose="020B0604020202020204" pitchFamily="34" charset="0"/>
                <a:cs typeface="Arial" panose="020B0604020202020204" pitchFamily="34" charset="0"/>
              </a:rPr>
              <a:t> -</a:t>
            </a:r>
            <a:r>
              <a:rPr lang="en-US" sz="2900" dirty="0" smtClean="0">
                <a:latin typeface="Arial" panose="020B0604020202020204" pitchFamily="34" charset="0"/>
                <a:cs typeface="Arial" panose="020B0604020202020204" pitchFamily="34" charset="0"/>
              </a:rPr>
              <a:t> </a:t>
            </a:r>
            <a:r>
              <a:rPr lang="en-US" sz="2900" dirty="0">
                <a:latin typeface="Arial" panose="020B0604020202020204" pitchFamily="34" charset="0"/>
                <a:cs typeface="Arial" panose="020B0604020202020204" pitchFamily="34" charset="0"/>
              </a:rPr>
              <a:t>in a nature-friendly way, to provide the greenhouse with heated, purified water and the house with electricity and heating.</a:t>
            </a:r>
          </a:p>
          <a:p>
            <a:pPr marL="0" indent="0" algn="just">
              <a:buNone/>
            </a:pPr>
            <a:r>
              <a:rPr lang="en-US" sz="2300" dirty="0"/>
              <a:t> </a:t>
            </a:r>
          </a:p>
          <a:p>
            <a:pPr marL="0" indent="0" algn="just">
              <a:buNone/>
            </a:pPr>
            <a:endParaRPr lang="en-US" sz="2400" dirty="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338031"/>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1758" y="253949"/>
            <a:ext cx="8911687" cy="1280890"/>
          </a:xfrm>
        </p:spPr>
        <p:txBody>
          <a:bodyPr>
            <a:normAutofit/>
          </a:bodyPr>
          <a:lstStyle/>
          <a:p>
            <a:pPr algn="ctr"/>
            <a:r>
              <a:rPr lang="lt-LT" altLang="lt-LT" sz="4800" dirty="0">
                <a:latin typeface="Arial" panose="020B0604020202020204" pitchFamily="34" charset="0"/>
                <a:cs typeface="Arial" panose="020B0604020202020204" pitchFamily="34" charset="0"/>
              </a:rPr>
              <a:t>ĮVADAS</a:t>
            </a:r>
            <a:endParaRPr lang="en-US" sz="48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921758" y="2224216"/>
            <a:ext cx="8845096" cy="3920265"/>
          </a:xfrm>
        </p:spPr>
        <p:txBody>
          <a:bodyPr>
            <a:normAutofit fontScale="92500" lnSpcReduction="10000"/>
          </a:bodyPr>
          <a:lstStyle/>
          <a:p>
            <a:pPr marL="0" indent="0" algn="just">
              <a:buNone/>
            </a:pPr>
            <a:r>
              <a:rPr lang="lt-LT" dirty="0" smtClean="0"/>
              <a:t>	</a:t>
            </a:r>
            <a:r>
              <a:rPr lang="lt-LT" sz="2400" dirty="0" smtClean="0">
                <a:latin typeface="Arial" panose="020B0604020202020204" pitchFamily="34" charset="0"/>
                <a:cs typeface="Arial" panose="020B0604020202020204" pitchFamily="34" charset="0"/>
              </a:rPr>
              <a:t>Šio darbo tik</a:t>
            </a:r>
            <a:r>
              <a:rPr lang="en-US" sz="2400" dirty="0" smtClean="0">
                <a:latin typeface="Arial" panose="020B0604020202020204" pitchFamily="34" charset="0"/>
                <a:cs typeface="Arial" panose="020B0604020202020204" pitchFamily="34" charset="0"/>
              </a:rPr>
              <a:t>s</a:t>
            </a:r>
            <a:r>
              <a:rPr lang="lt-LT" sz="2400" dirty="0" smtClean="0">
                <a:latin typeface="Arial" panose="020B0604020202020204" pitchFamily="34" charset="0"/>
                <a:cs typeface="Arial" panose="020B0604020202020204" pitchFamily="34" charset="0"/>
              </a:rPr>
              <a:t>las – pastatyti ekologi</a:t>
            </a:r>
            <a:r>
              <a:rPr lang="lt-LT" sz="2400" dirty="0">
                <a:latin typeface="Arial" panose="020B0604020202020204" pitchFamily="34" charset="0"/>
                <a:cs typeface="Arial" panose="020B0604020202020204" pitchFamily="34" charset="0"/>
              </a:rPr>
              <a:t>š</a:t>
            </a:r>
            <a:r>
              <a:rPr lang="lt-LT" sz="2400" dirty="0" smtClean="0">
                <a:latin typeface="Arial" panose="020B0604020202020204" pitchFamily="34" charset="0"/>
                <a:cs typeface="Arial" panose="020B0604020202020204" pitchFamily="34" charset="0"/>
              </a:rPr>
              <a:t>ką namą, suprojektuoti aplinką, įrengti vėjo malūnus bei saulės baterijas. Papasakosime, kaip šį namą pastatyti, bei kokias medžiagas reikia naudoti šio darbo procese. </a:t>
            </a:r>
          </a:p>
          <a:p>
            <a:pPr marL="0" indent="0" algn="just">
              <a:buNone/>
            </a:pPr>
            <a:r>
              <a:rPr lang="lt-LT" sz="2400" dirty="0">
                <a:latin typeface="Arial" panose="020B0604020202020204" pitchFamily="34" charset="0"/>
                <a:cs typeface="Arial" panose="020B0604020202020204" pitchFamily="34" charset="0"/>
              </a:rPr>
              <a:t>	</a:t>
            </a:r>
            <a:r>
              <a:rPr lang="lt-LT" sz="2400" dirty="0" smtClean="0">
                <a:latin typeface="Arial" panose="020B0604020202020204" pitchFamily="34" charset="0"/>
                <a:cs typeface="Arial" panose="020B0604020202020204" pitchFamily="34" charset="0"/>
              </a:rPr>
              <a:t>Darbo eiga:</a:t>
            </a:r>
          </a:p>
          <a:p>
            <a:pPr algn="just">
              <a:buClrTx/>
              <a:buFont typeface="+mj-lt"/>
              <a:buAutoNum type="arabicPeriod"/>
            </a:pPr>
            <a:r>
              <a:rPr lang="lt-LT" sz="2400" dirty="0" smtClean="0">
                <a:latin typeface="Arial" panose="020B0604020202020204" pitchFamily="34" charset="0"/>
                <a:cs typeface="Arial" panose="020B0604020202020204" pitchFamily="34" charset="0"/>
              </a:rPr>
              <a:t>Vėjo malūnų, saulės baterijų bei namo aplinkos brėžinių sudarymas;</a:t>
            </a:r>
          </a:p>
          <a:p>
            <a:pPr algn="just">
              <a:buClrTx/>
              <a:buFont typeface="+mj-lt"/>
              <a:buAutoNum type="arabicPeriod"/>
            </a:pPr>
            <a:r>
              <a:rPr lang="lt-LT" sz="2400" dirty="0" smtClean="0">
                <a:latin typeface="Arial" panose="020B0604020202020204" pitchFamily="34" charset="0"/>
                <a:cs typeface="Arial" panose="020B0604020202020204" pitchFamily="34" charset="0"/>
              </a:rPr>
              <a:t>Visų šių ob</a:t>
            </a:r>
            <a:r>
              <a:rPr lang="en-US" sz="2400" dirty="0" smtClean="0">
                <a:latin typeface="Arial" panose="020B0604020202020204" pitchFamily="34" charset="0"/>
                <a:cs typeface="Arial" panose="020B0604020202020204" pitchFamily="34" charset="0"/>
              </a:rPr>
              <a:t>j</a:t>
            </a:r>
            <a:r>
              <a:rPr lang="lt-LT" sz="2400" dirty="0" smtClean="0">
                <a:latin typeface="Arial" panose="020B0604020202020204" pitchFamily="34" charset="0"/>
                <a:cs typeface="Arial" panose="020B0604020202020204" pitchFamily="34" charset="0"/>
              </a:rPr>
              <a:t>ektų gaminimas;</a:t>
            </a:r>
          </a:p>
          <a:p>
            <a:pPr algn="just">
              <a:buClrTx/>
              <a:buFont typeface="+mj-lt"/>
              <a:buAutoNum type="arabicPeriod"/>
            </a:pPr>
            <a:r>
              <a:rPr lang="lt-LT" sz="2400" dirty="0" smtClean="0">
                <a:latin typeface="Arial" panose="020B0604020202020204" pitchFamily="34" charset="0"/>
                <a:cs typeface="Arial" panose="020B0604020202020204" pitchFamily="34" charset="0"/>
              </a:rPr>
              <a:t>Aplinkos kūrimas bei ob</a:t>
            </a:r>
            <a:r>
              <a:rPr lang="en-US" sz="2400" dirty="0" smtClean="0">
                <a:latin typeface="Arial" panose="020B0604020202020204" pitchFamily="34" charset="0"/>
                <a:cs typeface="Arial" panose="020B0604020202020204" pitchFamily="34" charset="0"/>
              </a:rPr>
              <a:t>j</a:t>
            </a:r>
            <a:r>
              <a:rPr lang="lt-LT" sz="2400" dirty="0" smtClean="0">
                <a:latin typeface="Arial" panose="020B0604020202020204" pitchFamily="34" charset="0"/>
                <a:cs typeface="Arial" panose="020B0604020202020204" pitchFamily="34" charset="0"/>
              </a:rPr>
              <a:t>ektų projektavimas name bei aplinkoje;</a:t>
            </a:r>
          </a:p>
          <a:p>
            <a:pPr algn="just">
              <a:buClrTx/>
              <a:buFont typeface="+mj-lt"/>
              <a:buAutoNum type="arabicPeriod"/>
            </a:pPr>
            <a:r>
              <a:rPr lang="lt-LT" sz="2400" dirty="0" smtClean="0">
                <a:latin typeface="Arial" panose="020B0604020202020204" pitchFamily="34" charset="0"/>
                <a:cs typeface="Arial" panose="020B0604020202020204" pitchFamily="34" charset="0"/>
              </a:rPr>
              <a:t>Ekologiško namo gaminimas.</a:t>
            </a:r>
          </a:p>
          <a:p>
            <a:pPr>
              <a:buClrTx/>
              <a:buFont typeface="+mj-lt"/>
              <a:buAutoNum type="arabicPeriod"/>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4327352"/>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308" y="337935"/>
            <a:ext cx="10307529" cy="1280890"/>
          </a:xfrm>
        </p:spPr>
        <p:txBody>
          <a:bodyPr>
            <a:normAutofit/>
          </a:bodyPr>
          <a:lstStyle/>
          <a:p>
            <a:pPr algn="ctr"/>
            <a:r>
              <a:rPr lang="en-US" sz="4800" dirty="0">
                <a:latin typeface="Arial" panose="020B0604020202020204" pitchFamily="34" charset="0"/>
                <a:cs typeface="Arial" panose="020B0604020202020204" pitchFamily="34" charset="0"/>
              </a:rPr>
              <a:t>IDĖJOS</a:t>
            </a:r>
            <a:r>
              <a:rPr lang="en-US" sz="4400" dirty="0">
                <a:latin typeface="Arial" panose="020B0604020202020204" pitchFamily="34" charset="0"/>
                <a:cs typeface="Arial" panose="020B0604020202020204" pitchFamily="34" charset="0"/>
              </a:rPr>
              <a:t> </a:t>
            </a:r>
            <a:r>
              <a:rPr lang="en-US" sz="4800" dirty="0">
                <a:latin typeface="Arial" panose="020B0604020202020204" pitchFamily="34" charset="0"/>
                <a:cs typeface="Arial" panose="020B0604020202020204" pitchFamily="34" charset="0"/>
              </a:rPr>
              <a:t>ĮGYVENDINIMO</a:t>
            </a:r>
            <a:r>
              <a:rPr lang="en-US" sz="4400" dirty="0">
                <a:latin typeface="Arial" panose="020B0604020202020204" pitchFamily="34" charset="0"/>
                <a:cs typeface="Arial" panose="020B0604020202020204" pitchFamily="34" charset="0"/>
              </a:rPr>
              <a:t> ETAPAI</a:t>
            </a:r>
          </a:p>
        </p:txBody>
      </p:sp>
      <p:sp>
        <p:nvSpPr>
          <p:cNvPr id="3" name="Content Placeholder 2"/>
          <p:cNvSpPr>
            <a:spLocks noGrp="1"/>
          </p:cNvSpPr>
          <p:nvPr>
            <p:ph idx="1"/>
          </p:nvPr>
        </p:nvSpPr>
        <p:spPr>
          <a:xfrm>
            <a:off x="-304742" y="767836"/>
            <a:ext cx="8915400" cy="3777622"/>
          </a:xfrm>
        </p:spPr>
        <p:txBody>
          <a:bodyPr/>
          <a:lstStyle/>
          <a:p>
            <a:pPr marL="0" indent="0">
              <a:buNone/>
            </a:pPr>
            <a:r>
              <a:rPr lang="lt-LT" dirty="0" smtClean="0">
                <a:latin typeface="Arial" panose="020B0604020202020204" pitchFamily="34" charset="0"/>
                <a:cs typeface="Arial" panose="020B0604020202020204" pitchFamily="34" charset="0"/>
              </a:rPr>
              <a:t>	</a:t>
            </a:r>
            <a:r>
              <a:rPr lang="lt-LT" sz="2800" dirty="0" smtClean="0">
                <a:latin typeface="Arial" panose="020B0604020202020204" pitchFamily="34" charset="0"/>
                <a:cs typeface="Arial" panose="020B0604020202020204" pitchFamily="34" charset="0"/>
              </a:rPr>
              <a:t>1. Išpjautos </a:t>
            </a:r>
            <a:r>
              <a:rPr lang="lt-LT" sz="2800" dirty="0">
                <a:latin typeface="Arial" panose="020B0604020202020204" pitchFamily="34" charset="0"/>
                <a:cs typeface="Arial" panose="020B0604020202020204" pitchFamily="34" charset="0"/>
              </a:rPr>
              <a:t>iš fanieros namo detalės.</a:t>
            </a:r>
            <a:endParaRPr lang="en-US" sz="2800" dirty="0">
              <a:latin typeface="Arial" panose="020B0604020202020204" pitchFamily="34" charset="0"/>
              <a:cs typeface="Arial" panose="020B0604020202020204" pitchFamily="34" charset="0"/>
            </a:endParaRPr>
          </a:p>
        </p:txBody>
      </p:sp>
      <p:sp>
        <p:nvSpPr>
          <p:cNvPr id="5" name="Rectangle 2"/>
          <p:cNvSpPr>
            <a:spLocks noChangeArrowheads="1"/>
          </p:cNvSpPr>
          <p:nvPr/>
        </p:nvSpPr>
        <p:spPr bwMode="auto">
          <a:xfrm>
            <a:off x="6054737" y="1835582"/>
            <a:ext cx="3663182"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lt-LT" altLang="en-US" sz="28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2.Sukuriamas</a:t>
            </a:r>
            <a:r>
              <a:rPr kumimoji="0" lang="lt-LT" altLang="en-US" sz="2800" b="0" i="0" u="none" strike="noStrike" cap="none" normalizeH="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namas</a:t>
            </a:r>
            <a:r>
              <a:rPr lang="lt-LT" altLang="en-US" sz="2800" dirty="0" smtClean="0">
                <a:latin typeface="Arial" panose="020B0604020202020204" pitchFamily="34" charset="0"/>
                <a:ea typeface="Calibri" panose="020F0502020204030204" pitchFamily="34" charset="0"/>
                <a:cs typeface="Arial" panose="020B0604020202020204" pitchFamily="34" charset="0"/>
              </a:rPr>
              <a:t>.</a:t>
            </a:r>
            <a:endParaRPr lang="en-US" altLang="en-US" sz="28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lt-LT" altLang="en-US" sz="20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endParaRPr kumimoji="0" lang="en-US" altLang="en-US" sz="2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1209090" y="4476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a:picLocks noChangeAspect="1"/>
          </p:cNvPicPr>
          <p:nvPr/>
        </p:nvPicPr>
        <p:blipFill>
          <a:blip r:embed="rId2"/>
          <a:stretch>
            <a:fillRect/>
          </a:stretch>
        </p:blipFill>
        <p:spPr>
          <a:xfrm>
            <a:off x="687017" y="2998430"/>
            <a:ext cx="4907983" cy="27616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7629" y="2998430"/>
            <a:ext cx="2520536" cy="728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7244889"/>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2965271" y="1240540"/>
            <a:ext cx="57422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2800" dirty="0">
                <a:latin typeface="Arial" panose="020B0604020202020204" pitchFamily="34" charset="0"/>
                <a:ea typeface="Calibri" panose="020F0502020204030204" pitchFamily="34" charset="0"/>
                <a:cs typeface="Arial" panose="020B0604020202020204" pitchFamily="34" charset="0"/>
              </a:rPr>
              <a:t>3</a:t>
            </a:r>
            <a:r>
              <a:rPr lang="lt-LT" altLang="en-US" sz="2800" dirty="0">
                <a:latin typeface="Arial" panose="020B0604020202020204" pitchFamily="34" charset="0"/>
                <a:ea typeface="Calibri" panose="020F0502020204030204" pitchFamily="34" charset="0"/>
                <a:cs typeface="Arial" panose="020B0604020202020204" pitchFamily="34" charset="0"/>
              </a:rPr>
              <a:t>. Išpjautos detalės suklijuojamos. </a:t>
            </a:r>
            <a:endParaRPr kumimoji="0" lang="en-US" altLang="en-US" sz="2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a:spLocks noChangeArrowheads="1"/>
          </p:cNvSpPr>
          <p:nvPr/>
        </p:nvSpPr>
        <p:spPr bwMode="auto">
          <a:xfrm>
            <a:off x="2470484" y="73106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p:cNvPicPr>
            <a:picLocks noChangeAspect="1"/>
          </p:cNvPicPr>
          <p:nvPr/>
        </p:nvPicPr>
        <p:blipFill>
          <a:blip r:embed="rId2"/>
          <a:stretch>
            <a:fillRect/>
          </a:stretch>
        </p:blipFill>
        <p:spPr>
          <a:xfrm>
            <a:off x="1995162" y="1992623"/>
            <a:ext cx="3358385" cy="8880195"/>
          </a:xfrm>
          <a:prstGeom prst="rect">
            <a:avLst/>
          </a:prstGeom>
        </p:spPr>
      </p:pic>
      <p:pic>
        <p:nvPicPr>
          <p:cNvPr id="10" name="Picture 9"/>
          <p:cNvPicPr>
            <a:picLocks noChangeAspect="1"/>
          </p:cNvPicPr>
          <p:nvPr/>
        </p:nvPicPr>
        <p:blipFill>
          <a:blip r:embed="rId3"/>
          <a:stretch>
            <a:fillRect/>
          </a:stretch>
        </p:blipFill>
        <p:spPr>
          <a:xfrm>
            <a:off x="5836410" y="2402069"/>
            <a:ext cx="4557620" cy="3418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88666800"/>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1129556" y="1117573"/>
            <a:ext cx="460254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lt-LT" altLang="en-US" sz="2800" dirty="0">
                <a:latin typeface="Arial" panose="020B0604020202020204" pitchFamily="34" charset="0"/>
                <a:ea typeface="Calibri" panose="020F0502020204030204" pitchFamily="34" charset="0"/>
                <a:cs typeface="Arial" panose="020B0604020202020204" pitchFamily="34" charset="0"/>
              </a:rPr>
              <a:t>4</a:t>
            </a:r>
            <a:r>
              <a:rPr kumimoji="0" lang="lt-LT" altLang="en-US" sz="28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Užbaigtas namo vaizdas.</a:t>
            </a:r>
            <a:endParaRPr kumimoji="0" lang="en-US" altLang="en-US" sz="2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
        <p:nvSpPr>
          <p:cNvPr id="7" name="Rectangle 5"/>
          <p:cNvSpPr>
            <a:spLocks noChangeArrowheads="1"/>
          </p:cNvSpPr>
          <p:nvPr/>
        </p:nvSpPr>
        <p:spPr bwMode="auto">
          <a:xfrm>
            <a:off x="657727" y="7210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p:cNvPicPr>
            <a:picLocks noChangeAspect="1"/>
          </p:cNvPicPr>
          <p:nvPr/>
        </p:nvPicPr>
        <p:blipFill rotWithShape="1">
          <a:blip r:embed="rId2"/>
          <a:srcRect t="14891" r="18447"/>
          <a:stretch/>
        </p:blipFill>
        <p:spPr>
          <a:xfrm>
            <a:off x="1175449" y="1962276"/>
            <a:ext cx="3731632" cy="9791447"/>
          </a:xfrm>
          <a:prstGeom prst="rect">
            <a:avLst/>
          </a:prstGeom>
          <a:ln>
            <a:noFill/>
          </a:ln>
          <a:effectLst>
            <a:softEdge rad="112500"/>
          </a:effectLst>
        </p:spPr>
      </p:pic>
      <p:sp>
        <p:nvSpPr>
          <p:cNvPr id="2" name="TextBox 1"/>
          <p:cNvSpPr txBox="1"/>
          <p:nvPr/>
        </p:nvSpPr>
        <p:spPr>
          <a:xfrm>
            <a:off x="6249820" y="1059734"/>
            <a:ext cx="4753233" cy="1384995"/>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5. </a:t>
            </a:r>
            <a:r>
              <a:rPr lang="en-US" sz="2800" dirty="0" err="1" smtClean="0">
                <a:latin typeface="Arial" panose="020B0604020202020204" pitchFamily="34" charset="0"/>
                <a:cs typeface="Arial" panose="020B0604020202020204" pitchFamily="34" charset="0"/>
              </a:rPr>
              <a:t>Ekologi</a:t>
            </a:r>
            <a:r>
              <a:rPr lang="lt-LT" sz="2800" dirty="0" smtClean="0">
                <a:latin typeface="Arial" panose="020B0604020202020204" pitchFamily="34" charset="0"/>
                <a:cs typeface="Arial" panose="020B0604020202020204" pitchFamily="34" charset="0"/>
              </a:rPr>
              <a:t>ško namo ir jį supančios aplinkos brėžinys</a:t>
            </a:r>
          </a:p>
          <a:p>
            <a:endParaRPr lang="en-US" sz="2800" dirty="0"/>
          </a:p>
        </p:txBody>
      </p:sp>
      <p:pic>
        <p:nvPicPr>
          <p:cNvPr id="3" name="Picture 2"/>
          <p:cNvPicPr>
            <a:picLocks noChangeAspect="1"/>
          </p:cNvPicPr>
          <p:nvPr/>
        </p:nvPicPr>
        <p:blipFill>
          <a:blip r:embed="rId3"/>
          <a:stretch>
            <a:fillRect/>
          </a:stretch>
        </p:blipFill>
        <p:spPr>
          <a:xfrm>
            <a:off x="6119277" y="2205833"/>
            <a:ext cx="4681384" cy="35146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43026736"/>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292" y="784939"/>
            <a:ext cx="10571998" cy="970450"/>
          </a:xfrm>
        </p:spPr>
        <p:txBody>
          <a:bodyPr/>
          <a:lstStyle/>
          <a:p>
            <a:pPr algn="ctr"/>
            <a:r>
              <a:rPr lang="lt-LT" sz="4800" dirty="0" smtClean="0">
                <a:latin typeface="Arial" panose="020B0604020202020204" pitchFamily="34" charset="0"/>
                <a:cs typeface="Arial" panose="020B0604020202020204" pitchFamily="34" charset="0"/>
              </a:rPr>
              <a:t>Ekologiško namo išorės detalės</a:t>
            </a:r>
            <a:endParaRPr lang="en-US" sz="4800" dirty="0">
              <a:latin typeface="Arial" panose="020B0604020202020204" pitchFamily="34" charset="0"/>
              <a:cs typeface="Arial" panose="020B0604020202020204" pitchFamily="34" charset="0"/>
            </a:endParaRPr>
          </a:p>
        </p:txBody>
      </p:sp>
      <p:sp>
        <p:nvSpPr>
          <p:cNvPr id="4" name="TextBox 3"/>
          <p:cNvSpPr txBox="1"/>
          <p:nvPr/>
        </p:nvSpPr>
        <p:spPr>
          <a:xfrm>
            <a:off x="1260388" y="2729984"/>
            <a:ext cx="2314834" cy="461665"/>
          </a:xfrm>
          <a:prstGeom prst="rect">
            <a:avLst/>
          </a:prstGeom>
          <a:noFill/>
        </p:spPr>
        <p:txBody>
          <a:bodyPr wrap="square" rtlCol="0">
            <a:spAutoFit/>
          </a:bodyPr>
          <a:lstStyle/>
          <a:p>
            <a:r>
              <a:rPr lang="lt-LT" sz="2400" dirty="0" smtClean="0"/>
              <a:t>1. Tvenkinys</a:t>
            </a:r>
            <a:endParaRPr lang="en-US" sz="2400" dirty="0"/>
          </a:p>
        </p:txBody>
      </p:sp>
      <p:pic>
        <p:nvPicPr>
          <p:cNvPr id="5" name="Picture 4"/>
          <p:cNvPicPr>
            <a:picLocks noChangeAspect="1"/>
          </p:cNvPicPr>
          <p:nvPr/>
        </p:nvPicPr>
        <p:blipFill>
          <a:blip r:embed="rId2"/>
          <a:stretch>
            <a:fillRect/>
          </a:stretch>
        </p:blipFill>
        <p:spPr>
          <a:xfrm>
            <a:off x="810000" y="3248730"/>
            <a:ext cx="2911661" cy="21810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p:cNvSpPr txBox="1"/>
          <p:nvPr/>
        </p:nvSpPr>
        <p:spPr>
          <a:xfrm>
            <a:off x="4769709" y="2725006"/>
            <a:ext cx="2545491" cy="461665"/>
          </a:xfrm>
          <a:prstGeom prst="rect">
            <a:avLst/>
          </a:prstGeom>
          <a:noFill/>
        </p:spPr>
        <p:txBody>
          <a:bodyPr wrap="square" rtlCol="0">
            <a:spAutoFit/>
          </a:bodyPr>
          <a:lstStyle/>
          <a:p>
            <a:r>
              <a:rPr lang="lt-LT" sz="2400" dirty="0" smtClean="0"/>
              <a:t>2. šulinys</a:t>
            </a:r>
            <a:endParaRPr lang="en-US" sz="2400" dirty="0"/>
          </a:p>
        </p:txBody>
      </p:sp>
      <p:pic>
        <p:nvPicPr>
          <p:cNvPr id="7" name="Picture 6"/>
          <p:cNvPicPr>
            <a:picLocks noChangeAspect="1"/>
          </p:cNvPicPr>
          <p:nvPr/>
        </p:nvPicPr>
        <p:blipFill>
          <a:blip r:embed="rId3"/>
          <a:stretch>
            <a:fillRect/>
          </a:stretch>
        </p:blipFill>
        <p:spPr>
          <a:xfrm>
            <a:off x="4135315" y="3248730"/>
            <a:ext cx="2803497" cy="18689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p:cNvSpPr txBox="1"/>
          <p:nvPr/>
        </p:nvSpPr>
        <p:spPr>
          <a:xfrm>
            <a:off x="8126626" y="2787065"/>
            <a:ext cx="2034746" cy="461665"/>
          </a:xfrm>
          <a:prstGeom prst="rect">
            <a:avLst/>
          </a:prstGeom>
          <a:noFill/>
        </p:spPr>
        <p:txBody>
          <a:bodyPr wrap="square" rtlCol="0">
            <a:spAutoFit/>
          </a:bodyPr>
          <a:lstStyle/>
          <a:p>
            <a:r>
              <a:rPr lang="lt-LT" sz="2400" dirty="0" smtClean="0"/>
              <a:t>3. Šiltnamis</a:t>
            </a:r>
            <a:endParaRPr lang="en-US" sz="2400" dirty="0"/>
          </a:p>
        </p:txBody>
      </p:sp>
      <p:pic>
        <p:nvPicPr>
          <p:cNvPr id="9" name="Picture 8"/>
          <p:cNvPicPr>
            <a:picLocks noChangeAspect="1"/>
          </p:cNvPicPr>
          <p:nvPr/>
        </p:nvPicPr>
        <p:blipFill>
          <a:blip r:embed="rId4"/>
          <a:stretch>
            <a:fillRect/>
          </a:stretch>
        </p:blipFill>
        <p:spPr>
          <a:xfrm>
            <a:off x="7821215" y="3248730"/>
            <a:ext cx="2340157" cy="23401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75632659"/>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389" y="504853"/>
            <a:ext cx="10571998" cy="970450"/>
          </a:xfrm>
        </p:spPr>
        <p:txBody>
          <a:bodyPr/>
          <a:lstStyle/>
          <a:p>
            <a:pPr algn="ctr"/>
            <a:r>
              <a:rPr lang="lt-LT" sz="4800" dirty="0" smtClean="0">
                <a:latin typeface="Arial" panose="020B0604020202020204" pitchFamily="34" charset="0"/>
                <a:cs typeface="Arial" panose="020B0604020202020204" pitchFamily="34" charset="0"/>
              </a:rPr>
              <a:t>4. Saulės baterija</a:t>
            </a:r>
            <a:endParaRPr lang="en-US" sz="4800" dirty="0">
              <a:latin typeface="Arial" panose="020B0604020202020204" pitchFamily="34" charset="0"/>
              <a:cs typeface="Arial" panose="020B0604020202020204" pitchFamily="34" charset="0"/>
            </a:endParaRPr>
          </a:p>
        </p:txBody>
      </p:sp>
      <p:sp>
        <p:nvSpPr>
          <p:cNvPr id="4" name="TextBox 3"/>
          <p:cNvSpPr txBox="1"/>
          <p:nvPr/>
        </p:nvSpPr>
        <p:spPr>
          <a:xfrm>
            <a:off x="1795847" y="2158313"/>
            <a:ext cx="7611763" cy="1938992"/>
          </a:xfrm>
          <a:prstGeom prst="rect">
            <a:avLst/>
          </a:prstGeom>
          <a:noFill/>
        </p:spPr>
        <p:txBody>
          <a:bodyPr wrap="square" rtlCol="0">
            <a:spAutoFit/>
          </a:bodyPr>
          <a:lstStyle/>
          <a:p>
            <a:pPr algn="just"/>
            <a:r>
              <a:rPr lang="lt-LT" dirty="0" smtClean="0"/>
              <a:t>	</a:t>
            </a:r>
            <a:r>
              <a:rPr lang="lt-LT" sz="2400" dirty="0" smtClean="0">
                <a:latin typeface="Arial" panose="020B0604020202020204" pitchFamily="34" charset="0"/>
                <a:cs typeface="Arial" panose="020B0604020202020204" pitchFamily="34" charset="0"/>
              </a:rPr>
              <a:t>Energijos </a:t>
            </a:r>
            <a:r>
              <a:rPr lang="lt-LT" sz="2400" dirty="0">
                <a:latin typeface="Arial" panose="020B0604020202020204" pitchFamily="34" charset="0"/>
                <a:cs typeface="Arial" panose="020B0604020202020204" pitchFamily="34" charset="0"/>
              </a:rPr>
              <a:t>rūšies keitimo įtaisas, verčiantis </a:t>
            </a:r>
            <a:r>
              <a:rPr lang="lt-LT" sz="2400" dirty="0" smtClean="0">
                <a:latin typeface="Arial" panose="020B0604020202020204" pitchFamily="34" charset="0"/>
                <a:cs typeface="Arial" panose="020B0604020202020204" pitchFamily="34" charset="0"/>
              </a:rPr>
              <a:t>saulės energiją</a:t>
            </a:r>
            <a:r>
              <a:rPr lang="lt-LT" sz="2400" dirty="0">
                <a:latin typeface="Arial" panose="020B0604020202020204" pitchFamily="34" charset="0"/>
                <a:cs typeface="Arial" panose="020B0604020202020204" pitchFamily="34" charset="0"/>
              </a:rPr>
              <a:t> ar kito šaltinio </a:t>
            </a:r>
            <a:r>
              <a:rPr lang="lt-LT" sz="2400" dirty="0" smtClean="0">
                <a:latin typeface="Arial" panose="020B0604020202020204" pitchFamily="34" charset="0"/>
                <a:cs typeface="Arial" panose="020B0604020202020204" pitchFamily="34" charset="0"/>
              </a:rPr>
              <a:t>šviesą</a:t>
            </a:r>
            <a:r>
              <a:rPr lang="lt-LT" sz="2400" dirty="0">
                <a:latin typeface="Arial" panose="020B0604020202020204" pitchFamily="34" charset="0"/>
                <a:cs typeface="Arial" panose="020B0604020202020204" pitchFamily="34" charset="0"/>
              </a:rPr>
              <a:t> į </a:t>
            </a:r>
            <a:r>
              <a:rPr lang="lt-LT" sz="2400" dirty="0" smtClean="0">
                <a:latin typeface="Arial" panose="020B0604020202020204" pitchFamily="34" charset="0"/>
                <a:cs typeface="Arial" panose="020B0604020202020204" pitchFamily="34" charset="0"/>
              </a:rPr>
              <a:t>elektros energiją. Saulės </a:t>
            </a:r>
            <a:r>
              <a:rPr lang="lt-LT" sz="2400" dirty="0">
                <a:latin typeface="Arial" panose="020B0604020202020204" pitchFamily="34" charset="0"/>
                <a:cs typeface="Arial" panose="020B0604020202020204" pitchFamily="34" charset="0"/>
              </a:rPr>
              <a:t>teikiama </a:t>
            </a:r>
            <a:r>
              <a:rPr lang="lt-LT" sz="2400" dirty="0" smtClean="0">
                <a:latin typeface="Arial" panose="020B0604020202020204" pitchFamily="34" charset="0"/>
                <a:cs typeface="Arial" panose="020B0604020202020204" pitchFamily="34" charset="0"/>
              </a:rPr>
              <a:t>šviesa</a:t>
            </a:r>
            <a:r>
              <a:rPr lang="lt-LT" sz="2400" dirty="0">
                <a:latin typeface="Arial" panose="020B0604020202020204" pitchFamily="34" charset="0"/>
                <a:cs typeface="Arial" panose="020B0604020202020204" pitchFamily="34" charset="0"/>
              </a:rPr>
              <a:t> ir </a:t>
            </a:r>
            <a:r>
              <a:rPr lang="lt-LT" sz="2400" dirty="0" smtClean="0">
                <a:latin typeface="Arial" panose="020B0604020202020204" pitchFamily="34" charset="0"/>
                <a:cs typeface="Arial" panose="020B0604020202020204" pitchFamily="34" charset="0"/>
              </a:rPr>
              <a:t>šiluma</a:t>
            </a:r>
            <a:r>
              <a:rPr lang="lt-LT" sz="2400" dirty="0">
                <a:latin typeface="Arial" panose="020B0604020202020204" pitchFamily="34" charset="0"/>
                <a:cs typeface="Arial" panose="020B0604020202020204" pitchFamily="34" charset="0"/>
              </a:rPr>
              <a:t> yra panaudojama kaip </a:t>
            </a:r>
            <a:r>
              <a:rPr lang="lt-LT" sz="2400" dirty="0" smtClean="0">
                <a:latin typeface="Arial" panose="020B0604020202020204" pitchFamily="34" charset="0"/>
                <a:cs typeface="Arial" panose="020B0604020202020204" pitchFamily="34" charset="0"/>
              </a:rPr>
              <a:t>alternatyvus energijos šaltinis mūsų namo apšildymui.</a:t>
            </a:r>
            <a:endParaRPr lang="en-US" sz="24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3590014" y="3841932"/>
            <a:ext cx="5044919" cy="25628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6864271"/>
      </p:ext>
    </p:extLst>
  </p:cSld>
  <p:clrMapOvr>
    <a:masterClrMapping/>
  </p:clrMapOvr>
  <p:transition spd="med">
    <p:pull/>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683</TotalTime>
  <Words>116</Words>
  <Application>Microsoft Office PowerPoint</Application>
  <PresentationFormat>Widescreen</PresentationFormat>
  <Paragraphs>59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Century Gothic</vt:lpstr>
      <vt:lpstr>Times New Roman</vt:lpstr>
      <vt:lpstr>Wingdings 2</vt:lpstr>
      <vt:lpstr>Quotable</vt:lpstr>
      <vt:lpstr>INŽINERIJOS KŪRYBINIS / PROJEKTINIS / TIRIAMASIS DARBAS  „Ekologiškas namas “</vt:lpstr>
      <vt:lpstr>Turinys</vt:lpstr>
      <vt:lpstr>SANTRAUKA / SUMMARY </vt:lpstr>
      <vt:lpstr>ĮVADAS</vt:lpstr>
      <vt:lpstr>IDĖJOS ĮGYVENDINIMO ETAPAI</vt:lpstr>
      <vt:lpstr>PowerPoint Presentation</vt:lpstr>
      <vt:lpstr>PowerPoint Presentation</vt:lpstr>
      <vt:lpstr>Ekologiško namo išorės detalės</vt:lpstr>
      <vt:lpstr>4. Saulės baterija</vt:lpstr>
      <vt:lpstr>5. Vėjo jėgainė</vt:lpstr>
      <vt:lpstr>6. Vandens šildymo ir valymo įrenginys</vt:lpstr>
      <vt:lpstr>Užbaigtas išmanaus, ekologiško namo vaizdas</vt:lpstr>
      <vt:lpstr>REZULTATAI</vt:lpstr>
      <vt:lpstr>IŠVADOS</vt:lpstr>
      <vt:lpstr>PRIEDAI</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Elektros įvedimas name</dc:title>
  <dc:creator>User</dc:creator>
  <cp:lastModifiedBy>Windows User</cp:lastModifiedBy>
  <cp:revision>54</cp:revision>
  <dcterms:created xsi:type="dcterms:W3CDTF">2018-12-15T12:15:15Z</dcterms:created>
  <dcterms:modified xsi:type="dcterms:W3CDTF">2020-12-07T21:59:59Z</dcterms:modified>
</cp:coreProperties>
</file>